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67" r:id="rId14"/>
    <p:sldId id="268" r:id="rId15"/>
    <p:sldId id="269" r:id="rId16"/>
    <p:sldId id="270" r:id="rId17"/>
    <p:sldId id="273" r:id="rId18"/>
    <p:sldId id="272" r:id="rId19"/>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84"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6/15/2010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6/15/2010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6/15/2010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6/15/2010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6/15/2010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6/15/2010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6/15/2010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524000" y="1371600"/>
            <a:ext cx="6668813" cy="2585323"/>
          </a:xfrm>
          <a:prstGeom prst="rect">
            <a:avLst/>
          </a:prstGeom>
          <a:noFill/>
        </p:spPr>
        <p:txBody>
          <a:bodyPr wrap="none" lIns="91440" tIns="45720" rIns="91440" bIns="45720">
            <a:spAutoFit/>
          </a:bodyPr>
          <a:lstStyle/>
          <a:p>
            <a:pPr algn="ctr"/>
            <a:r>
              <a:rPr lang="ru-RU"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Фазовые равновесия</a:t>
            </a:r>
          </a:p>
          <a:p>
            <a:pPr algn="ctr"/>
            <a:r>
              <a:rPr lang="ru-RU"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и переходы.</a:t>
            </a:r>
          </a:p>
          <a:p>
            <a:pPr algn="ctr"/>
            <a:r>
              <a:rPr lang="ru-RU"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Реальные газы</a:t>
            </a:r>
            <a:endParaRPr lang="ru-RU"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33400"/>
            <a:ext cx="8229600" cy="5592763"/>
          </a:xfrm>
        </p:spPr>
        <p:txBody>
          <a:bodyPr>
            <a:normAutofit lnSpcReduction="10000"/>
          </a:bodyPr>
          <a:lstStyle/>
          <a:p>
            <a:pPr algn="just"/>
            <a:r>
              <a:rPr lang="ru-RU" dirty="0" smtClean="0">
                <a:latin typeface="Monotype Corsiva" pitchFamily="66" charset="0"/>
              </a:rPr>
              <a:t>Фазовые переходы первого рода – это фазовые превращения, сопровождающиеся выделением или поглощением теплоты. При этом первые </a:t>
            </a:r>
            <a:r>
              <a:rPr lang="ru-RU" dirty="0" smtClean="0">
                <a:latin typeface="Monotype Corsiva" pitchFamily="66" charset="0"/>
              </a:rPr>
              <a:t>производные удельного </a:t>
            </a:r>
            <a:r>
              <a:rPr lang="ru-RU" dirty="0" smtClean="0">
                <a:latin typeface="Monotype Corsiva" pitchFamily="66" charset="0"/>
              </a:rPr>
              <a:t>термодинамического потенциала меняются </a:t>
            </a:r>
            <a:r>
              <a:rPr lang="ru-RU" dirty="0" smtClean="0">
                <a:latin typeface="Monotype Corsiva" pitchFamily="66" charset="0"/>
              </a:rPr>
              <a:t>скачкообразно</a:t>
            </a:r>
            <a:endParaRPr lang="ru-RU" dirty="0" smtClean="0">
              <a:latin typeface="Monotype Corsiva" pitchFamily="66" charset="0"/>
            </a:endParaRPr>
          </a:p>
          <a:p>
            <a:pPr algn="just"/>
            <a:r>
              <a:rPr lang="ru-RU" dirty="0" smtClean="0">
                <a:latin typeface="Monotype Corsiva" pitchFamily="66" charset="0"/>
              </a:rPr>
              <a:t>Примерами фазовых переходов первого рода могут быть: плавления, кристаллизация, конденсация, испарение, возгонка</a:t>
            </a:r>
          </a:p>
          <a:p>
            <a:pPr algn="just"/>
            <a:r>
              <a:rPr lang="ru-RU" dirty="0" smtClean="0">
                <a:latin typeface="Monotype Corsiva" pitchFamily="66" charset="0"/>
              </a:rPr>
              <a:t>Такие </a:t>
            </a:r>
            <a:r>
              <a:rPr lang="ru-RU" dirty="0" smtClean="0">
                <a:latin typeface="Monotype Corsiva" pitchFamily="66" charset="0"/>
              </a:rPr>
              <a:t>превращения характеризуются скачкообразными изменениями либо удельной энтропии </a:t>
            </a:r>
            <a:r>
              <a:rPr lang="ru-RU" dirty="0" err="1" smtClean="0">
                <a:latin typeface="Monotype Corsiva" pitchFamily="66" charset="0"/>
              </a:rPr>
              <a:t>s</a:t>
            </a:r>
            <a:r>
              <a:rPr lang="ru-RU" dirty="0" smtClean="0">
                <a:latin typeface="Monotype Corsiva" pitchFamily="66" charset="0"/>
              </a:rPr>
              <a:t>, либо удельного объёма , либо обеих этих величин вместе</a:t>
            </a:r>
            <a:endParaRPr lang="ru-RU" dirty="0">
              <a:latin typeface="Monotype Corsiva"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685800" y="1600200"/>
            <a:ext cx="3581400" cy="3810000"/>
          </a:xfrm>
          <a:prstGeom prst="rect">
            <a:avLst/>
          </a:prstGeom>
          <a:noFill/>
          <a:ln w="9525">
            <a:noFill/>
            <a:miter lim="800000"/>
            <a:headEnd/>
            <a:tailEnd/>
          </a:ln>
        </p:spPr>
      </p:pic>
      <p:pic>
        <p:nvPicPr>
          <p:cNvPr id="5" name="Рисунок 4"/>
          <p:cNvPicPr/>
          <p:nvPr/>
        </p:nvPicPr>
        <p:blipFill>
          <a:blip r:embed="rId3" cstate="print"/>
          <a:srcRect/>
          <a:stretch>
            <a:fillRect/>
          </a:stretch>
        </p:blipFill>
        <p:spPr bwMode="auto">
          <a:xfrm>
            <a:off x="4724400" y="1600200"/>
            <a:ext cx="3581400" cy="3810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Уравнение </a:t>
            </a:r>
            <a:r>
              <a:rPr lang="ru-RU" dirty="0" err="1" smtClean="0"/>
              <a:t>Клапейрона-Клаузиуса</a:t>
            </a:r>
            <a:endParaRPr lang="ru-RU" dirty="0"/>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150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81400" y="2362200"/>
            <a:ext cx="1981200" cy="942278"/>
          </a:xfrm>
          <a:prstGeom prst="rect">
            <a:avLst/>
          </a:prstGeom>
          <a:noFill/>
        </p:spPr>
      </p:pic>
      <p:sp>
        <p:nvSpPr>
          <p:cNvPr id="215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150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581400" y="4038600"/>
            <a:ext cx="2012462" cy="762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Определения</a:t>
            </a:r>
            <a:endParaRPr lang="ru-RU" dirty="0"/>
          </a:p>
        </p:txBody>
      </p:sp>
      <p:sp>
        <p:nvSpPr>
          <p:cNvPr id="3" name="Содержимое 2"/>
          <p:cNvSpPr>
            <a:spLocks noGrp="1"/>
          </p:cNvSpPr>
          <p:nvPr>
            <p:ph idx="1"/>
          </p:nvPr>
        </p:nvSpPr>
        <p:spPr/>
        <p:txBody>
          <a:bodyPr/>
          <a:lstStyle/>
          <a:p>
            <a:pPr algn="just"/>
            <a:r>
              <a:rPr lang="ru-RU" dirty="0" smtClean="0">
                <a:latin typeface="Monotype Corsiva" pitchFamily="66" charset="0"/>
              </a:rPr>
              <a:t>Идеальный газ – это идеализированная модель газа, в которой пренебрегается объёмом молекул и их взаимодействием друг с другом</a:t>
            </a:r>
          </a:p>
          <a:p>
            <a:pPr algn="just"/>
            <a:r>
              <a:rPr lang="ru-RU" dirty="0" smtClean="0">
                <a:latin typeface="Monotype Corsiva" pitchFamily="66" charset="0"/>
              </a:rPr>
              <a:t>Реальный газ – это модель газа, которая учитывает  суммарный объём молекул</a:t>
            </a:r>
          </a:p>
          <a:p>
            <a:pPr algn="just"/>
            <a:r>
              <a:rPr lang="ru-RU" dirty="0" smtClean="0">
                <a:latin typeface="Monotype Corsiva" pitchFamily="66" charset="0"/>
              </a:rPr>
              <a:t>Газ Ван-дер-Ваальса – это газ, который в точности подчиняется уравнению Ван-дер-Ваальсу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Уравнение Ван-дер-Ваальса</a:t>
            </a:r>
            <a:endParaRPr lang="ru-RU" dirty="0"/>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457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95600" y="2514600"/>
            <a:ext cx="4267200" cy="1066800"/>
          </a:xfrm>
          <a:prstGeom prst="rect">
            <a:avLst/>
          </a:prstGeom>
          <a:noFill/>
        </p:spPr>
      </p:pic>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457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4572000"/>
            <a:ext cx="8001000" cy="72081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Уравнение Ван-дер-Ваальса</a:t>
            </a:r>
            <a:endParaRPr lang="ru-RU" dirty="0"/>
          </a:p>
        </p:txBody>
      </p:sp>
      <p:sp>
        <p:nvSpPr>
          <p:cNvPr id="3" name="Содержимое 2"/>
          <p:cNvSpPr>
            <a:spLocks noGrp="1"/>
          </p:cNvSpPr>
          <p:nvPr>
            <p:ph idx="1"/>
          </p:nvPr>
        </p:nvSpPr>
        <p:spPr/>
        <p:txBody>
          <a:bodyPr/>
          <a:lstStyle/>
          <a:p>
            <a:pPr algn="just"/>
            <a:r>
              <a:rPr lang="ru-RU" dirty="0" smtClean="0">
                <a:latin typeface="Monotype Corsiva" pitchFamily="66" charset="0"/>
              </a:rPr>
              <a:t>Используя критические параметры</a:t>
            </a:r>
          </a:p>
          <a:p>
            <a:pPr algn="just"/>
            <a:endParaRPr lang="ru-RU" dirty="0" smtClean="0">
              <a:latin typeface="Monotype Corsiva" pitchFamily="66" charset="0"/>
            </a:endParaRPr>
          </a:p>
          <a:p>
            <a:pPr algn="just">
              <a:buNone/>
            </a:pPr>
            <a:r>
              <a:rPr lang="ru-RU" dirty="0" smtClean="0">
                <a:latin typeface="Monotype Corsiva" pitchFamily="66" charset="0"/>
              </a:rPr>
              <a:t>	</a:t>
            </a:r>
            <a:endParaRPr lang="ru-RU" dirty="0" smtClean="0">
              <a:latin typeface="Monotype Corsiva" pitchFamily="66" charset="0"/>
            </a:endParaRPr>
          </a:p>
          <a:p>
            <a:pPr algn="just">
              <a:buNone/>
            </a:pPr>
            <a:r>
              <a:rPr lang="ru-RU" dirty="0" smtClean="0">
                <a:latin typeface="Monotype Corsiva" pitchFamily="66" charset="0"/>
              </a:rPr>
              <a:t>уравнение Ван-дер-Ваальса можно записать в виде</a:t>
            </a:r>
          </a:p>
          <a:p>
            <a:pPr>
              <a:buNone/>
            </a:pPr>
            <a:endParaRPr lang="ru-RU" dirty="0" smtClean="0"/>
          </a:p>
          <a:p>
            <a:pPr>
              <a:buNone/>
            </a:pPr>
            <a:endParaRPr lang="ru-RU" dirty="0"/>
          </a:p>
        </p:txBody>
      </p:sp>
      <p:sp>
        <p:nvSpPr>
          <p:cNvPr id="235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355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743200" y="2362200"/>
            <a:ext cx="4233333" cy="762000"/>
          </a:xfrm>
          <a:prstGeom prst="rect">
            <a:avLst/>
          </a:prstGeom>
          <a:noFill/>
        </p:spPr>
      </p:pic>
      <p:sp>
        <p:nvSpPr>
          <p:cNvPr id="2355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355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09631" y="4419600"/>
            <a:ext cx="4048369" cy="10668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Изотермы реального газа</a:t>
            </a:r>
            <a:endParaRPr lang="ru-RU" dirty="0"/>
          </a:p>
        </p:txBody>
      </p:sp>
      <p:pic>
        <p:nvPicPr>
          <p:cNvPr id="4" name="Рисунок 3"/>
          <p:cNvPicPr/>
          <p:nvPr/>
        </p:nvPicPr>
        <p:blipFill>
          <a:blip r:embed="rId2" cstate="print"/>
          <a:srcRect/>
          <a:stretch>
            <a:fillRect/>
          </a:stretch>
        </p:blipFill>
        <p:spPr bwMode="auto">
          <a:xfrm>
            <a:off x="2362200" y="1905000"/>
            <a:ext cx="4602059" cy="421772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Семейство изотерм реального газа</a:t>
            </a:r>
            <a:endParaRPr lang="ru-RU" dirty="0"/>
          </a:p>
        </p:txBody>
      </p:sp>
      <p:pic>
        <p:nvPicPr>
          <p:cNvPr id="4" name="Рисунок 3"/>
          <p:cNvPicPr/>
          <p:nvPr/>
        </p:nvPicPr>
        <p:blipFill>
          <a:blip r:embed="rId2" cstate="print"/>
          <a:srcRect/>
          <a:stretch>
            <a:fillRect/>
          </a:stretch>
        </p:blipFill>
        <p:spPr bwMode="auto">
          <a:xfrm>
            <a:off x="2133600" y="1752600"/>
            <a:ext cx="4953000" cy="41148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Правило фаз Гиббса</a:t>
            </a:r>
            <a:endParaRPr lang="ru-RU" dirty="0"/>
          </a:p>
        </p:txBody>
      </p:sp>
      <p:sp>
        <p:nvSpPr>
          <p:cNvPr id="3" name="Содержимое 2"/>
          <p:cNvSpPr>
            <a:spLocks noGrp="1"/>
          </p:cNvSpPr>
          <p:nvPr>
            <p:ph idx="1"/>
          </p:nvPr>
        </p:nvSpPr>
        <p:spPr/>
        <p:txBody>
          <a:bodyPr/>
          <a:lstStyle/>
          <a:p>
            <a:pPr algn="just"/>
            <a:r>
              <a:rPr lang="ru-RU" dirty="0" smtClean="0">
                <a:latin typeface="Monotype Corsiva" pitchFamily="66" charset="0"/>
              </a:rPr>
              <a:t>Пусть число компонентов в системе равно к, а число фаз, находящихся в равновесии, </a:t>
            </a:r>
            <a:r>
              <a:rPr lang="en-US" dirty="0" smtClean="0">
                <a:latin typeface="Monotype Corsiva" pitchFamily="66" charset="0"/>
              </a:rPr>
              <a:t>n</a:t>
            </a:r>
            <a:r>
              <a:rPr lang="ru-RU" dirty="0" smtClean="0">
                <a:latin typeface="Monotype Corsiva" pitchFamily="66" charset="0"/>
              </a:rPr>
              <a:t>. Тогда: число фаз, которые могут находиться в состоянии равновесия между собой, может превышать число компонентов не более чем на два. Это положение было установлено Гиббсом и называется правилом фаз Гиббса: </a:t>
            </a:r>
            <a:endParaRPr lang="ru-RU" dirty="0">
              <a:latin typeface="Monotype Corsiva" pitchFamily="66" charset="0"/>
            </a:endParaRPr>
          </a:p>
        </p:txBody>
      </p:sp>
      <p:sp>
        <p:nvSpPr>
          <p:cNvPr id="30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072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810000" y="5410200"/>
            <a:ext cx="1889760" cy="6096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14400"/>
            <a:ext cx="8229600" cy="5211763"/>
          </a:xfrm>
        </p:spPr>
        <p:txBody>
          <a:bodyPr>
            <a:noAutofit/>
          </a:bodyPr>
          <a:lstStyle/>
          <a:p>
            <a:pPr algn="just">
              <a:buNone/>
            </a:pPr>
            <a:r>
              <a:rPr lang="ru-RU" dirty="0" smtClean="0">
                <a:latin typeface="Monotype Corsiva" pitchFamily="66" charset="0"/>
              </a:rPr>
              <a:t>	Допустим</a:t>
            </a:r>
            <a:r>
              <a:rPr lang="ru-RU" dirty="0" smtClean="0">
                <a:latin typeface="Monotype Corsiva" pitchFamily="66" charset="0"/>
              </a:rPr>
              <a:t>, что </a:t>
            </a:r>
            <a:r>
              <a:rPr lang="ru-RU" dirty="0" err="1" smtClean="0">
                <a:latin typeface="Monotype Corsiva" pitchFamily="66" charset="0"/>
              </a:rPr>
              <a:t>адиабатически</a:t>
            </a:r>
            <a:r>
              <a:rPr lang="ru-RU" dirty="0" smtClean="0">
                <a:latin typeface="Monotype Corsiva" pitchFamily="66" charset="0"/>
              </a:rPr>
              <a:t> изолированная система находится в термодинамическом равновесии, причём её энтропия S в рассматриваемом состоянии максимальна. Тогда можно утверждать, что самопроизвольный переход системы в бесконечно близкое состояние невозможен, т.е. система находится в устойчивом равновесии. Т.о., приходим к следующим критериям термодинамической устойчивости</a:t>
            </a:r>
            <a:endParaRPr lang="ru-RU" dirty="0">
              <a:latin typeface="Monotype Corsiva"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Условия равновесия</a:t>
            </a:r>
            <a:endParaRPr lang="ru-RU" dirty="0"/>
          </a:p>
        </p:txBody>
      </p:sp>
      <p:sp>
        <p:nvSpPr>
          <p:cNvPr id="3" name="Содержимое 2"/>
          <p:cNvSpPr>
            <a:spLocks noGrp="1"/>
          </p:cNvSpPr>
          <p:nvPr>
            <p:ph idx="1"/>
          </p:nvPr>
        </p:nvSpPr>
        <p:spPr/>
        <p:txBody>
          <a:bodyPr>
            <a:normAutofit fontScale="92500" lnSpcReduction="10000"/>
          </a:bodyPr>
          <a:lstStyle/>
          <a:p>
            <a:pPr algn="just">
              <a:buNone/>
            </a:pPr>
            <a:r>
              <a:rPr lang="ru-RU" dirty="0" smtClean="0">
                <a:latin typeface="Monotype Corsiva" pitchFamily="66" charset="0"/>
              </a:rPr>
              <a:t>	1. </a:t>
            </a:r>
            <a:r>
              <a:rPr lang="ru-RU" dirty="0" smtClean="0">
                <a:latin typeface="Monotype Corsiva" pitchFamily="66" charset="0"/>
              </a:rPr>
              <a:t>Если система </a:t>
            </a:r>
            <a:r>
              <a:rPr lang="ru-RU" dirty="0" err="1" smtClean="0">
                <a:latin typeface="Monotype Corsiva" pitchFamily="66" charset="0"/>
              </a:rPr>
              <a:t>адиабатически</a:t>
            </a:r>
            <a:r>
              <a:rPr lang="ru-RU" dirty="0" smtClean="0">
                <a:latin typeface="Monotype Corsiva" pitchFamily="66" charset="0"/>
              </a:rPr>
              <a:t> изолирована и её энтропия в некотором равновесном состоянии максимальна, то это состояние является </a:t>
            </a:r>
            <a:r>
              <a:rPr lang="ru-RU" dirty="0" err="1" smtClean="0">
                <a:latin typeface="Monotype Corsiva" pitchFamily="66" charset="0"/>
              </a:rPr>
              <a:t>термодинамически</a:t>
            </a:r>
            <a:r>
              <a:rPr lang="ru-RU" dirty="0" smtClean="0">
                <a:latin typeface="Monotype Corsiva" pitchFamily="66" charset="0"/>
              </a:rPr>
              <a:t> устойчивым. Это означает, что система, оставаясь </a:t>
            </a:r>
            <a:r>
              <a:rPr lang="ru-RU" dirty="0" err="1" smtClean="0">
                <a:latin typeface="Monotype Corsiva" pitchFamily="66" charset="0"/>
              </a:rPr>
              <a:t>адиабатически</a:t>
            </a:r>
            <a:r>
              <a:rPr lang="ru-RU" dirty="0" smtClean="0">
                <a:latin typeface="Monotype Corsiva" pitchFamily="66" charset="0"/>
              </a:rPr>
              <a:t> изолированной, не может самопроизвольно перейти ни в какое другое состояние. В приложениях термодинамики к конкретным вопросам часто бывает вместо </a:t>
            </a:r>
            <a:r>
              <a:rPr lang="ru-RU" dirty="0" err="1" smtClean="0">
                <a:latin typeface="Monotype Corsiva" pitchFamily="66" charset="0"/>
              </a:rPr>
              <a:t>адиабатически</a:t>
            </a:r>
            <a:r>
              <a:rPr lang="ru-RU" dirty="0" smtClean="0">
                <a:latin typeface="Monotype Corsiva" pitchFamily="66" charset="0"/>
              </a:rPr>
              <a:t> изолированной системы накладывать на её поведение другие ограничения</a:t>
            </a:r>
            <a:endParaRPr lang="ru-RU" dirty="0">
              <a:latin typeface="Monotype Corsiva"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Условия равновесия</a:t>
            </a:r>
            <a:endParaRPr lang="ru-RU" dirty="0"/>
          </a:p>
        </p:txBody>
      </p:sp>
      <p:sp>
        <p:nvSpPr>
          <p:cNvPr id="3" name="Содержимое 2"/>
          <p:cNvSpPr>
            <a:spLocks noGrp="1"/>
          </p:cNvSpPr>
          <p:nvPr>
            <p:ph idx="1"/>
          </p:nvPr>
        </p:nvSpPr>
        <p:spPr/>
        <p:txBody>
          <a:bodyPr/>
          <a:lstStyle/>
          <a:p>
            <a:pPr algn="just">
              <a:buNone/>
            </a:pPr>
            <a:r>
              <a:rPr lang="ru-RU" dirty="0" smtClean="0">
                <a:latin typeface="Monotype Corsiva" pitchFamily="66" charset="0"/>
              </a:rPr>
              <a:t>	2. </a:t>
            </a:r>
            <a:r>
              <a:rPr lang="ru-RU" dirty="0" smtClean="0">
                <a:latin typeface="Monotype Corsiva" pitchFamily="66" charset="0"/>
              </a:rPr>
              <a:t>Если температура окружающей </a:t>
            </a:r>
            <a:r>
              <a:rPr lang="ru-RU" dirty="0" smtClean="0">
                <a:latin typeface="Monotype Corsiva" pitchFamily="66" charset="0"/>
              </a:rPr>
              <a:t>среды   </a:t>
            </a:r>
            <a:r>
              <a:rPr lang="ru-RU" dirty="0" smtClean="0">
                <a:latin typeface="Monotype Corsiva" pitchFamily="66" charset="0"/>
              </a:rPr>
              <a:t>и объём системы </a:t>
            </a:r>
            <a:r>
              <a:rPr lang="en-US" dirty="0" smtClean="0">
                <a:latin typeface="Monotype Corsiva" pitchFamily="66" charset="0"/>
              </a:rPr>
              <a:t>V</a:t>
            </a:r>
            <a:r>
              <a:rPr lang="ru-RU" dirty="0" smtClean="0">
                <a:latin typeface="Monotype Corsiva" pitchFamily="66" charset="0"/>
              </a:rPr>
              <a:t> поддерживается постоянным и в рассматриваемом состоянии функция  </a:t>
            </a:r>
            <a:r>
              <a:rPr lang="ru-RU" dirty="0" smtClean="0">
                <a:latin typeface="Monotype Corsiva" pitchFamily="66" charset="0"/>
              </a:rPr>
              <a:t>			минимальная</a:t>
            </a:r>
            <a:r>
              <a:rPr lang="ru-RU" dirty="0" smtClean="0">
                <a:latin typeface="Monotype Corsiva" pitchFamily="66" charset="0"/>
              </a:rPr>
              <a:t>, то состояние системы </a:t>
            </a:r>
            <a:r>
              <a:rPr lang="ru-RU" dirty="0" err="1" smtClean="0">
                <a:latin typeface="Monotype Corsiva" pitchFamily="66" charset="0"/>
              </a:rPr>
              <a:t>термодинамически</a:t>
            </a:r>
            <a:r>
              <a:rPr lang="ru-RU" dirty="0" smtClean="0">
                <a:latin typeface="Monotype Corsiva" pitchFamily="66" charset="0"/>
              </a:rPr>
              <a:t> устойчиво. В частности, если температура среды равна температуре системы, роль </a:t>
            </a:r>
            <a:r>
              <a:rPr lang="ru-RU" dirty="0" smtClean="0">
                <a:latin typeface="Monotype Corsiva" pitchFamily="66" charset="0"/>
              </a:rPr>
              <a:t>функции	  </a:t>
            </a:r>
            <a:r>
              <a:rPr lang="ru-RU" dirty="0" smtClean="0">
                <a:latin typeface="Monotype Corsiva" pitchFamily="66" charset="0"/>
              </a:rPr>
              <a:t>выполняет свободная энергия </a:t>
            </a:r>
            <a:endParaRPr lang="ru-RU" dirty="0">
              <a:latin typeface="Monotype Corsiva" pitchFamily="66" charset="0"/>
            </a:endParaRPr>
          </a:p>
        </p:txBody>
      </p:sp>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1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123"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924800" y="1676400"/>
            <a:ext cx="381000" cy="544286"/>
          </a:xfrm>
          <a:prstGeom prst="rect">
            <a:avLst/>
          </a:prstGeom>
          <a:noFill/>
        </p:spPr>
      </p:pic>
      <p:sp>
        <p:nvSpPr>
          <p:cNvPr id="51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125"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3200400"/>
            <a:ext cx="1485900" cy="381000"/>
          </a:xfrm>
          <a:prstGeom prst="rect">
            <a:avLst/>
          </a:prstGeom>
          <a:noFill/>
        </p:spPr>
      </p:pic>
      <p:sp>
        <p:nvSpPr>
          <p:cNvPr id="51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127"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124200" y="4572000"/>
            <a:ext cx="228600" cy="508000"/>
          </a:xfrm>
          <a:prstGeom prst="rect">
            <a:avLst/>
          </a:prstGeom>
          <a:noFill/>
        </p:spPr>
      </p:pic>
      <p:sp>
        <p:nvSpPr>
          <p:cNvPr id="51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129"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810000" y="5334000"/>
            <a:ext cx="1428750" cy="381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Условия равновесия</a:t>
            </a:r>
            <a:endParaRPr lang="ru-RU" dirty="0"/>
          </a:p>
        </p:txBody>
      </p:sp>
      <p:sp>
        <p:nvSpPr>
          <p:cNvPr id="3" name="Содержимое 2"/>
          <p:cNvSpPr>
            <a:spLocks noGrp="1"/>
          </p:cNvSpPr>
          <p:nvPr>
            <p:ph idx="1"/>
          </p:nvPr>
        </p:nvSpPr>
        <p:spPr/>
        <p:txBody>
          <a:bodyPr/>
          <a:lstStyle/>
          <a:p>
            <a:pPr algn="just">
              <a:buNone/>
            </a:pPr>
            <a:r>
              <a:rPr lang="ru-RU" dirty="0" smtClean="0">
                <a:latin typeface="Monotype Corsiva" pitchFamily="66" charset="0"/>
              </a:rPr>
              <a:t>	3. </a:t>
            </a:r>
            <a:r>
              <a:rPr lang="ru-RU" dirty="0" smtClean="0">
                <a:latin typeface="Monotype Corsiva" pitchFamily="66" charset="0"/>
              </a:rPr>
              <a:t>Если температура окружающей среды  и давление  системы поддерживается постоянным, и функция  </a:t>
            </a:r>
            <a:r>
              <a:rPr lang="ru-RU" dirty="0" smtClean="0">
                <a:latin typeface="Monotype Corsiva" pitchFamily="66" charset="0"/>
              </a:rPr>
              <a:t>			в </a:t>
            </a:r>
            <a:r>
              <a:rPr lang="ru-RU" dirty="0" smtClean="0">
                <a:latin typeface="Monotype Corsiva" pitchFamily="66" charset="0"/>
              </a:rPr>
              <a:t>некотором состоянии достигла минимума, то равновесие будет устойчивым. В частности, </a:t>
            </a:r>
            <a:r>
              <a:rPr lang="ru-RU" dirty="0" smtClean="0">
                <a:latin typeface="Monotype Corsiva" pitchFamily="66" charset="0"/>
              </a:rPr>
              <a:t>когда 	, </a:t>
            </a:r>
            <a:r>
              <a:rPr lang="ru-RU" dirty="0" smtClean="0">
                <a:latin typeface="Monotype Corsiva" pitchFamily="66" charset="0"/>
              </a:rPr>
              <a:t>это утверждение относится к термодинамическому потенциалу </a:t>
            </a:r>
            <a:endParaRPr lang="ru-RU" dirty="0">
              <a:latin typeface="Monotype Corsiva" pitchFamily="66" charset="0"/>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95600" y="2743200"/>
            <a:ext cx="1524000" cy="381000"/>
          </a:xfrm>
          <a:prstGeom prst="rect">
            <a:avLst/>
          </a:prstGeom>
          <a:noFill/>
        </p:spPr>
      </p:pic>
      <p:sp>
        <p:nvSpPr>
          <p:cNvPr id="41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010400" y="3657600"/>
            <a:ext cx="819150" cy="381000"/>
          </a:xfrm>
          <a:prstGeom prst="rect">
            <a:avLst/>
          </a:prstGeom>
          <a:noFill/>
        </p:spPr>
      </p:pic>
      <p:sp>
        <p:nvSpPr>
          <p:cNvPr id="41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10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886200" y="5334000"/>
            <a:ext cx="1783080" cy="457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Условия равновесия</a:t>
            </a:r>
            <a:endParaRPr lang="ru-RU" dirty="0"/>
          </a:p>
        </p:txBody>
      </p:sp>
      <p:sp>
        <p:nvSpPr>
          <p:cNvPr id="3" name="Содержимое 2"/>
          <p:cNvSpPr>
            <a:spLocks noGrp="1"/>
          </p:cNvSpPr>
          <p:nvPr>
            <p:ph idx="1"/>
          </p:nvPr>
        </p:nvSpPr>
        <p:spPr/>
        <p:txBody>
          <a:bodyPr>
            <a:normAutofit fontScale="92500"/>
          </a:bodyPr>
          <a:lstStyle/>
          <a:p>
            <a:pPr lvl="0" algn="just">
              <a:buNone/>
            </a:pPr>
            <a:r>
              <a:rPr lang="ru-RU" dirty="0" smtClean="0"/>
              <a:t>	</a:t>
            </a:r>
            <a:r>
              <a:rPr lang="ru-RU" dirty="0" smtClean="0">
                <a:latin typeface="Monotype Corsiva" pitchFamily="66" charset="0"/>
              </a:rPr>
              <a:t>4. </a:t>
            </a:r>
            <a:r>
              <a:rPr lang="ru-RU" dirty="0" smtClean="0">
                <a:latin typeface="Monotype Corsiva" pitchFamily="66" charset="0"/>
              </a:rPr>
              <a:t>Если объём и энтропия системы поддерживаются постоянными и система в некотором равновесном состоянии достигла максимума внутренней энергии, то равновесие будет </a:t>
            </a:r>
            <a:r>
              <a:rPr lang="ru-RU" dirty="0" smtClean="0">
                <a:latin typeface="Monotype Corsiva" pitchFamily="66" charset="0"/>
              </a:rPr>
              <a:t>устойчивым</a:t>
            </a:r>
            <a:endParaRPr lang="ru-RU" dirty="0" smtClean="0">
              <a:latin typeface="Monotype Corsiva" pitchFamily="66" charset="0"/>
            </a:endParaRPr>
          </a:p>
          <a:p>
            <a:pPr lvl="0" algn="just">
              <a:buNone/>
            </a:pPr>
            <a:r>
              <a:rPr lang="ru-RU" dirty="0" smtClean="0">
                <a:latin typeface="Monotype Corsiva" pitchFamily="66" charset="0"/>
              </a:rPr>
              <a:t>	5. </a:t>
            </a:r>
            <a:r>
              <a:rPr lang="ru-RU" dirty="0" smtClean="0">
                <a:latin typeface="Monotype Corsiva" pitchFamily="66" charset="0"/>
              </a:rPr>
              <a:t>Если давление и энтропия системы поддерживаются постоянными и система в некотором равновесном состоянии достигла минимума энтальпии, то равновесие системы будет </a:t>
            </a:r>
            <a:r>
              <a:rPr lang="ru-RU" dirty="0" smtClean="0">
                <a:latin typeface="Monotype Corsiva" pitchFamily="66" charset="0"/>
              </a:rPr>
              <a:t>устойчивым</a:t>
            </a:r>
            <a:endParaRPr lang="ru-RU" dirty="0" smtClean="0">
              <a:latin typeface="Monotype Corsiva" pitchFamily="66" charset="0"/>
            </a:endParaRPr>
          </a:p>
          <a:p>
            <a:pPr>
              <a:buNone/>
            </a:pP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43000"/>
            <a:ext cx="8229600" cy="4983163"/>
          </a:xfrm>
        </p:spPr>
        <p:txBody>
          <a:bodyPr>
            <a:normAutofit/>
          </a:bodyPr>
          <a:lstStyle/>
          <a:p>
            <a:pPr algn="just"/>
            <a:r>
              <a:rPr lang="ru-RU" dirty="0" smtClean="0">
                <a:latin typeface="Monotype Corsiva" pitchFamily="66" charset="0"/>
              </a:rPr>
              <a:t>Гомогенная система – это однородная по своему составу термодинамическая система. Примерами простейших гомогенных систем могут служить: газ в баллоне, раствор соли в сосуде, жидкая капля, кристалл, кусок сплава. Однако, в термодинамике изучаются также свойства  и поведение более сложных систем. </a:t>
            </a:r>
            <a:endParaRPr lang="ru-RU" dirty="0">
              <a:latin typeface="Monotype Corsiva"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19200"/>
            <a:ext cx="8229600" cy="4906963"/>
          </a:xfrm>
        </p:spPr>
        <p:txBody>
          <a:bodyPr>
            <a:normAutofit fontScale="92500" lnSpcReduction="20000"/>
          </a:bodyPr>
          <a:lstStyle/>
          <a:p>
            <a:pPr algn="just"/>
            <a:r>
              <a:rPr lang="ru-RU" dirty="0" smtClean="0">
                <a:latin typeface="Monotype Corsiva" pitchFamily="66" charset="0"/>
              </a:rPr>
              <a:t>Гетерогенная система – это система, состоящая из сложных по химическому составу и агрегатному состоянию разнородных тел. Такой системой является, например, насыщенный раствор соли с твёрдыми кристаллами в закрытом сосуде и с находящимся над ним паром. Ещё более сложными системами, с которыми приходится иметь дело, являются двигатели, холодильники, разнообразные живые организмы. В системе могут протекать разнообразные физические и химические процессы: теплопроводность, диффузия, макроскопические течения, ядерные превращения</a:t>
            </a:r>
            <a:endParaRPr lang="ru-RU" dirty="0">
              <a:latin typeface="Monotype Corsiva" pitchFamily="66"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33400"/>
            <a:ext cx="8229600" cy="5592763"/>
          </a:xfrm>
        </p:spPr>
        <p:txBody>
          <a:bodyPr>
            <a:normAutofit fontScale="85000" lnSpcReduction="10000"/>
          </a:bodyPr>
          <a:lstStyle/>
          <a:p>
            <a:pPr algn="just"/>
            <a:r>
              <a:rPr lang="ru-RU" dirty="0" smtClean="0">
                <a:latin typeface="Monotype Corsiva" pitchFamily="66" charset="0"/>
              </a:rPr>
              <a:t>Фаза – это макроскопическая физически однородная часть вещества, отделённая от остальных частей системы границами раздела так, сто она может быть извлечена из системы механическим путём. При подсчёте числа фаз не имеет значения, является ли та или иная фаза единым телом или состоит из нескольких частей, отделённых одна от другой. В системе может быть несколько твёрдых или жидких фаз, но она не может содержать более одной газообразной фазы, т.к. все фазы смешиваются между собой. Для характеристики состава фазы надо указать количества химически однородных веществ, из которых она состоит. Если фазы не находятся в равновесии, то эти количества могут меняться в широких пределах и притом независимо друг от друга</a:t>
            </a:r>
            <a:endParaRPr lang="ru-RU" dirty="0">
              <a:latin typeface="Monotype Corsiva" pitchFamily="66"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438</Words>
  <PresentationFormat>Экран (4:3)</PresentationFormat>
  <Paragraphs>34</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Office Theme</vt:lpstr>
      <vt:lpstr>Слайд 1</vt:lpstr>
      <vt:lpstr>Слайд 2</vt:lpstr>
      <vt:lpstr>Условия равновесия</vt:lpstr>
      <vt:lpstr>Условия равновесия</vt:lpstr>
      <vt:lpstr>Условия равновесия</vt:lpstr>
      <vt:lpstr>Условия равновесия</vt:lpstr>
      <vt:lpstr>Слайд 7</vt:lpstr>
      <vt:lpstr>Слайд 8</vt:lpstr>
      <vt:lpstr>Слайд 9</vt:lpstr>
      <vt:lpstr>Слайд 10</vt:lpstr>
      <vt:lpstr>Слайд 11</vt:lpstr>
      <vt:lpstr>Уравнение Клапейрона-Клаузиуса</vt:lpstr>
      <vt:lpstr>Определения</vt:lpstr>
      <vt:lpstr>Уравнение Ван-дер-Ваальса</vt:lpstr>
      <vt:lpstr>Уравнение Ван-дер-Ваальса</vt:lpstr>
      <vt:lpstr>Изотермы реального газа</vt:lpstr>
      <vt:lpstr>Семейство изотерм реального газа</vt:lpstr>
      <vt:lpstr>Правило фаз Гиббса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Михаил</cp:lastModifiedBy>
  <cp:revision>7</cp:revision>
  <dcterms:modified xsi:type="dcterms:W3CDTF">2010-06-15T06:11:16Z</dcterms:modified>
</cp:coreProperties>
</file>